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>
      <p:cViewPr varScale="1">
        <p:scale>
          <a:sx n="117" d="100"/>
          <a:sy n="117" d="100"/>
        </p:scale>
        <p:origin x="186" y="45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Demarcating Crime Regions in Urban Areas using Gaussian Mixture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9879436" cy="1752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By: Japneet s.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kohli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Class: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Ait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690 002 smart cities and urban computing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Semester: Spring 2020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Instructor: dr.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mahdi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hashemi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18329" cy="4462272"/>
          </a:xfrm>
        </p:spPr>
        <p:txBody>
          <a:bodyPr>
            <a:normAutofit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STEP II: GMM Algorithm</a:t>
            </a:r>
          </a:p>
          <a:p>
            <a:pPr lvl="1"/>
            <a:r>
              <a:rPr lang="en-US" dirty="0"/>
              <a:t>GMM is a weighted sum of densities of various Gaussian components within continuous data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9214D-19FB-46F2-BA83-469C0061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2057400"/>
            <a:ext cx="4824248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10AAF-B1D5-4E21-B0BA-0CF11C80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1" y="3295650"/>
            <a:ext cx="4725761" cy="43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2F73C-7543-4F21-9EA7-5D7CA12BC15A}"/>
                  </a:ext>
                </a:extLst>
              </p:cNvPr>
              <p:cNvSpPr txBox="1"/>
              <p:nvPr/>
            </p:nvSpPr>
            <p:spPr>
              <a:xfrm>
                <a:off x="6780212" y="4191000"/>
                <a:ext cx="4572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weight, x = data,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µ</m:t>
                    </m:r>
                  </m:oMath>
                </a14:m>
                <a:r>
                  <a:rPr lang="en-US" dirty="0"/>
                  <a:t> = mean,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= covariance matrix,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parameter set, M = number of mixtures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2F73C-7543-4F21-9EA7-5D7CA12B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2" y="4191000"/>
                <a:ext cx="4572000" cy="1200329"/>
              </a:xfrm>
              <a:prstGeom prst="rect">
                <a:avLst/>
              </a:prstGeom>
              <a:blipFill>
                <a:blip r:embed="rId4"/>
                <a:stretch>
                  <a:fillRect l="-2000" t="-4082" r="-266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513C83-3BE7-4554-B78B-E0AF0A8E5316}"/>
              </a:ext>
            </a:extLst>
          </p:cNvPr>
          <p:cNvSpPr txBox="1"/>
          <p:nvPr/>
        </p:nvSpPr>
        <p:spPr>
          <a:xfrm>
            <a:off x="6745286" y="1491456"/>
            <a:ext cx="2514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GMM Equation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A4E41-B3EA-4EF4-8E93-A0A569F0E162}"/>
              </a:ext>
            </a:extLst>
          </p:cNvPr>
          <p:cNvSpPr txBox="1"/>
          <p:nvPr/>
        </p:nvSpPr>
        <p:spPr>
          <a:xfrm>
            <a:off x="6704012" y="2743200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Parameters for GMM</a:t>
            </a:r>
          </a:p>
        </p:txBody>
      </p:sp>
    </p:spTree>
    <p:extLst>
      <p:ext uri="{BB962C8B-B14F-4D97-AF65-F5344CB8AC3E}">
        <p14:creationId xmlns:p14="http://schemas.microsoft.com/office/powerpoint/2010/main" val="32757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18329" cy="4462272"/>
          </a:xfrm>
        </p:spPr>
        <p:txBody>
          <a:bodyPr>
            <a:normAutofit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STEP II: GMM Algorithm</a:t>
            </a:r>
          </a:p>
          <a:p>
            <a:pPr lvl="1"/>
            <a:r>
              <a:rPr lang="en-US" dirty="0"/>
              <a:t>GMM can only take numerical data</a:t>
            </a:r>
          </a:p>
          <a:p>
            <a:pPr lvl="1"/>
            <a:r>
              <a:rPr lang="en-US" dirty="0"/>
              <a:t>Convert categorical data to one-hot vectors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C2F048-A441-4EAB-88E2-FE926C603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45520"/>
              </p:ext>
            </p:extLst>
          </p:nvPr>
        </p:nvGraphicFramePr>
        <p:xfrm>
          <a:off x="6323012" y="1489075"/>
          <a:ext cx="4488815" cy="41497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7630">
                  <a:extLst>
                    <a:ext uri="{9D8B030D-6E8A-4147-A177-3AD203B41FA5}">
                      <a16:colId xmlns:a16="http://schemas.microsoft.com/office/drawing/2014/main" val="1236772988"/>
                    </a:ext>
                  </a:extLst>
                </a:gridCol>
                <a:gridCol w="863345">
                  <a:extLst>
                    <a:ext uri="{9D8B030D-6E8A-4147-A177-3AD203B41FA5}">
                      <a16:colId xmlns:a16="http://schemas.microsoft.com/office/drawing/2014/main" val="3616753273"/>
                    </a:ext>
                  </a:extLst>
                </a:gridCol>
                <a:gridCol w="909492">
                  <a:extLst>
                    <a:ext uri="{9D8B030D-6E8A-4147-A177-3AD203B41FA5}">
                      <a16:colId xmlns:a16="http://schemas.microsoft.com/office/drawing/2014/main" val="1779236830"/>
                    </a:ext>
                  </a:extLst>
                </a:gridCol>
                <a:gridCol w="838348">
                  <a:extLst>
                    <a:ext uri="{9D8B030D-6E8A-4147-A177-3AD203B41FA5}">
                      <a16:colId xmlns:a16="http://schemas.microsoft.com/office/drawing/2014/main" val="1437374785"/>
                    </a:ext>
                  </a:extLst>
                </a:gridCol>
              </a:tblGrid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GMM Attributes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1265620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Class Labels 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 II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 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Set 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9082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Features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810257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Train/Test Split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14259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Mixture Components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1517554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 EM Iterations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8925278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Initializations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282708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Initialization 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kmeans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kmeans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kmeans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567110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Covariance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Full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1214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FEC7909-11E9-42B2-8DF0-24F19C59E665}"/>
              </a:ext>
            </a:extLst>
          </p:cNvPr>
          <p:cNvSpPr txBox="1"/>
          <p:nvPr/>
        </p:nvSpPr>
        <p:spPr>
          <a:xfrm>
            <a:off x="6175850" y="5728553"/>
            <a:ext cx="4783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GMM Attributes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cross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M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odels for Violence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10133329" cy="4462272"/>
          </a:xfrm>
        </p:spPr>
        <p:txBody>
          <a:bodyPr>
            <a:normAutofit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STEP III: Visualize Predictions</a:t>
            </a:r>
          </a:p>
          <a:p>
            <a:pPr lvl="1"/>
            <a:r>
              <a:rPr lang="en-US" dirty="0"/>
              <a:t>Overlay predictions on map of NY to assess crime region demarcation</a:t>
            </a:r>
          </a:p>
        </p:txBody>
      </p:sp>
    </p:spTree>
    <p:extLst>
      <p:ext uri="{BB962C8B-B14F-4D97-AF65-F5344CB8AC3E}">
        <p14:creationId xmlns:p14="http://schemas.microsoft.com/office/powerpoint/2010/main" val="6219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101333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STEP I: Find Interesting Crime Patterns or Categories</a:t>
            </a:r>
          </a:p>
          <a:p>
            <a:pPr lvl="1"/>
            <a:r>
              <a:rPr lang="en-US" dirty="0"/>
              <a:t>Data exploration to find such patterns employed</a:t>
            </a:r>
          </a:p>
          <a:p>
            <a:pPr lvl="1"/>
            <a:r>
              <a:rPr lang="en-US" dirty="0"/>
              <a:t>For interesting patterns, data filtered out to be trained over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5332729" cy="4462272"/>
          </a:xfrm>
        </p:spPr>
        <p:txBody>
          <a:bodyPr>
            <a:normAutofit fontScale="92500"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STEP I: Find Interesting Crime Patterns or Categories</a:t>
            </a:r>
          </a:p>
          <a:p>
            <a:pPr lvl="1"/>
            <a:r>
              <a:rPr lang="en-US" dirty="0"/>
              <a:t>Sex crimes at midnight</a:t>
            </a:r>
          </a:p>
          <a:p>
            <a:pPr lvl="1"/>
            <a:r>
              <a:rPr lang="en-US" dirty="0"/>
              <a:t>Murder &amp; non-negligent manslaughter between 9 pm and 2 am</a:t>
            </a:r>
          </a:p>
          <a:p>
            <a:pPr lvl="1"/>
            <a:r>
              <a:rPr lang="en-US" dirty="0"/>
              <a:t>Drug crimes at 6 am (anomaly)</a:t>
            </a:r>
          </a:p>
          <a:p>
            <a:pPr lvl="1"/>
            <a:r>
              <a:rPr lang="en-US" dirty="0"/>
              <a:t>Marijuana crimes</a:t>
            </a:r>
          </a:p>
          <a:p>
            <a:pPr lvl="1"/>
            <a:r>
              <a:rPr lang="en-US" dirty="0"/>
              <a:t>Drug sale crimes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3B217-4A06-4F22-9334-CB882B89A4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457201"/>
            <a:ext cx="47244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25568-04C8-4723-978C-11E1F44E9314}"/>
              </a:ext>
            </a:extLst>
          </p:cNvPr>
          <p:cNvSpPr txBox="1"/>
          <p:nvPr/>
        </p:nvSpPr>
        <p:spPr>
          <a:xfrm>
            <a:off x="8075612" y="5562600"/>
            <a:ext cx="236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600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Hourly Frequencies for Chosen Crimes</a:t>
            </a:r>
            <a:endParaRPr lang="en-US" sz="1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5332729" cy="4462272"/>
          </a:xfrm>
        </p:spPr>
        <p:txBody>
          <a:bodyPr>
            <a:normAutofit fontScale="92500"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STEP I: Find Interesting Crime Patterns or Categories</a:t>
            </a:r>
          </a:p>
          <a:p>
            <a:pPr lvl="1"/>
            <a:r>
              <a:rPr lang="en-US" dirty="0"/>
              <a:t>Sex crimes at midnight</a:t>
            </a:r>
          </a:p>
          <a:p>
            <a:pPr lvl="1"/>
            <a:r>
              <a:rPr lang="en-US" dirty="0"/>
              <a:t>Murder &amp; non-negligent manslaughter between 9 pm and 2 am</a:t>
            </a:r>
          </a:p>
          <a:p>
            <a:pPr lvl="1"/>
            <a:r>
              <a:rPr lang="en-US" dirty="0"/>
              <a:t>Drug crimes at 6 am (anomaly)</a:t>
            </a:r>
          </a:p>
          <a:p>
            <a:pPr lvl="1"/>
            <a:r>
              <a:rPr lang="en-US" dirty="0"/>
              <a:t>Marijuana crimes</a:t>
            </a:r>
          </a:p>
          <a:p>
            <a:pPr lvl="1"/>
            <a:r>
              <a:rPr lang="en-US" dirty="0"/>
              <a:t>Drug sale crimes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8086F6-D8A7-4CB2-B958-8E99767CF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0081"/>
              </p:ext>
            </p:extLst>
          </p:nvPr>
        </p:nvGraphicFramePr>
        <p:xfrm>
          <a:off x="7542212" y="2133600"/>
          <a:ext cx="3962400" cy="2667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7142">
                  <a:extLst>
                    <a:ext uri="{9D8B030D-6E8A-4147-A177-3AD203B41FA5}">
                      <a16:colId xmlns:a16="http://schemas.microsoft.com/office/drawing/2014/main" val="109691274"/>
                    </a:ext>
                  </a:extLst>
                </a:gridCol>
                <a:gridCol w="1675258">
                  <a:extLst>
                    <a:ext uri="{9D8B030D-6E8A-4147-A177-3AD203B41FA5}">
                      <a16:colId xmlns:a16="http://schemas.microsoft.com/office/drawing/2014/main" val="1154397616"/>
                    </a:ext>
                  </a:extLst>
                </a:gridCol>
              </a:tblGrid>
              <a:tr h="291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Dataset Criteria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Records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157187"/>
                  </a:ext>
                </a:extLst>
              </a:tr>
              <a:tr h="291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Sex Crimes at Midnight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282833"/>
                  </a:ext>
                </a:extLst>
              </a:tr>
              <a:tr h="90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Murder &amp; Non-Negligent Manslaughter Crimes between 9 pm and 2 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25614"/>
                  </a:ext>
                </a:extLst>
              </a:tr>
              <a:tr h="5971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Dangerous Drug Crimes at 6 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423370"/>
                  </a:ext>
                </a:extLst>
              </a:tr>
              <a:tr h="291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Marijuana Crimes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0182025"/>
                  </a:ext>
                </a:extLst>
              </a:tr>
              <a:tr h="2918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Drug Sale Crimes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2,333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01461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1A7BFA-D4C9-42AB-828C-C96B36D3444E}"/>
              </a:ext>
            </a:extLst>
          </p:cNvPr>
          <p:cNvSpPr txBox="1"/>
          <p:nvPr/>
        </p:nvSpPr>
        <p:spPr>
          <a:xfrm>
            <a:off x="7237412" y="4973936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Criteria for interesting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5332729" cy="4462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STEP II: Train GMM</a:t>
            </a:r>
          </a:p>
          <a:p>
            <a:pPr lvl="1"/>
            <a:r>
              <a:rPr lang="en-US" dirty="0"/>
              <a:t>Model trained over location data only</a:t>
            </a:r>
          </a:p>
          <a:p>
            <a:pPr lvl="1"/>
            <a:r>
              <a:rPr lang="en-US" dirty="0"/>
              <a:t>Mixture components parameterized to iterate over 1 through 100 to find best model fit parameters</a:t>
            </a:r>
          </a:p>
          <a:p>
            <a:pPr lvl="1"/>
            <a:r>
              <a:rPr lang="en-US" dirty="0"/>
              <a:t>Akaike information criterion and Bayesian information criterion used for determining best fit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ABCA9A-A88E-46BC-A74C-B66377F24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90768"/>
              </p:ext>
            </p:extLst>
          </p:nvPr>
        </p:nvGraphicFramePr>
        <p:xfrm>
          <a:off x="7999412" y="142374"/>
          <a:ext cx="4038600" cy="3835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7630">
                  <a:extLst>
                    <a:ext uri="{9D8B030D-6E8A-4147-A177-3AD203B41FA5}">
                      <a16:colId xmlns:a16="http://schemas.microsoft.com/office/drawing/2014/main" val="1236772988"/>
                    </a:ext>
                  </a:extLst>
                </a:gridCol>
                <a:gridCol w="2160970">
                  <a:extLst>
                    <a:ext uri="{9D8B030D-6E8A-4147-A177-3AD203B41FA5}">
                      <a16:colId xmlns:a16="http://schemas.microsoft.com/office/drawing/2014/main" val="3616753273"/>
                    </a:ext>
                  </a:extLst>
                </a:gridCol>
              </a:tblGrid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GMM Attributes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1265620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Max Number of Mixture Components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1517554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Max EM Iterations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8925278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Initializations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282708"/>
                  </a:ext>
                </a:extLst>
              </a:tr>
              <a:tr h="6440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Initialization Method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kmeans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567110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Covariance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Full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121405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Features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Latitude, Longitude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605768"/>
                  </a:ext>
                </a:extLst>
              </a:tr>
              <a:tr h="3147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614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72A83B-B561-4D0A-81B2-7C49077EEFCB}"/>
              </a:ext>
            </a:extLst>
          </p:cNvPr>
          <p:cNvSpPr txBox="1"/>
          <p:nvPr/>
        </p:nvSpPr>
        <p:spPr>
          <a:xfrm>
            <a:off x="6318249" y="142374"/>
            <a:ext cx="17176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GMM Attributes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cross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M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odels for Violence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rediction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A340E-C9A0-4CEF-8B2F-562A3C58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24" y="4343400"/>
            <a:ext cx="2867025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FB6C0-C653-425B-B0D6-A2D7ECFC5D1F}"/>
              </a:ext>
            </a:extLst>
          </p:cNvPr>
          <p:cNvSpPr txBox="1"/>
          <p:nvPr/>
        </p:nvSpPr>
        <p:spPr>
          <a:xfrm>
            <a:off x="7542212" y="5029200"/>
            <a:ext cx="41195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</a:rPr>
              <a:t>k</a:t>
            </a: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= number of parameters in model, L = max likelihood after 100 expectation maximization iterations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82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105905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STEP III: Visualize GMM Output and Best Fit Models</a:t>
            </a:r>
          </a:p>
          <a:p>
            <a:pPr lvl="1"/>
            <a:r>
              <a:rPr lang="en-US" dirty="0"/>
              <a:t>AIC/BIC for each model visualized to observe “elbow” method</a:t>
            </a:r>
          </a:p>
          <a:p>
            <a:pPr lvl="1"/>
            <a:r>
              <a:rPr lang="en-US" dirty="0"/>
              <a:t>Best fit models visualized and compared to get best crime region demarcations</a:t>
            </a:r>
          </a:p>
        </p:txBody>
      </p:sp>
    </p:spTree>
    <p:extLst>
      <p:ext uri="{BB962C8B-B14F-4D97-AF65-F5344CB8AC3E}">
        <p14:creationId xmlns:p14="http://schemas.microsoft.com/office/powerpoint/2010/main" val="8645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3884929" cy="4462272"/>
          </a:xfrm>
        </p:spPr>
        <p:txBody>
          <a:bodyPr>
            <a:normAutofit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Low Accuracies Observed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51DEA4-BF21-428B-923E-3EF0B340F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84973"/>
              </p:ext>
            </p:extLst>
          </p:nvPr>
        </p:nvGraphicFramePr>
        <p:xfrm>
          <a:off x="6856412" y="1676400"/>
          <a:ext cx="4565014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009">
                  <a:extLst>
                    <a:ext uri="{9D8B030D-6E8A-4147-A177-3AD203B41FA5}">
                      <a16:colId xmlns:a16="http://schemas.microsoft.com/office/drawing/2014/main" val="245962733"/>
                    </a:ext>
                  </a:extLst>
                </a:gridCol>
                <a:gridCol w="1141009">
                  <a:extLst>
                    <a:ext uri="{9D8B030D-6E8A-4147-A177-3AD203B41FA5}">
                      <a16:colId xmlns:a16="http://schemas.microsoft.com/office/drawing/2014/main" val="1001598240"/>
                    </a:ext>
                  </a:extLst>
                </a:gridCol>
                <a:gridCol w="1141009">
                  <a:extLst>
                    <a:ext uri="{9D8B030D-6E8A-4147-A177-3AD203B41FA5}">
                      <a16:colId xmlns:a16="http://schemas.microsoft.com/office/drawing/2014/main" val="732005998"/>
                    </a:ext>
                  </a:extLst>
                </a:gridCol>
                <a:gridCol w="1141987">
                  <a:extLst>
                    <a:ext uri="{9D8B030D-6E8A-4147-A177-3AD203B41FA5}">
                      <a16:colId xmlns:a16="http://schemas.microsoft.com/office/drawing/2014/main" val="202936042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Evaluation Criteria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992813"/>
                  </a:ext>
                </a:extLst>
              </a:tr>
              <a:tr h="3971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1142387"/>
                  </a:ext>
                </a:extLst>
              </a:tr>
              <a:tr h="12284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Log-Likelihood Score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5052.50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4448.48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1879.26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620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57AB1-AB51-45E6-B14D-7254CFC95C40}"/>
              </a:ext>
            </a:extLst>
          </p:cNvPr>
          <p:cNvSpPr txBox="1"/>
          <p:nvPr/>
        </p:nvSpPr>
        <p:spPr>
          <a:xfrm>
            <a:off x="6780212" y="4343400"/>
            <a:ext cx="441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Evaluation of GMM used for Violence 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lassification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3884929" cy="4462272"/>
          </a:xfrm>
        </p:spPr>
        <p:txBody>
          <a:bodyPr>
            <a:normAutofit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Models 1 and 2 do Good Job of Learning Spatial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ED559-534A-4CD0-A78F-9C500C7DB6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981200"/>
            <a:ext cx="2717165" cy="3467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D9D18-84B1-4578-8F95-DA93392931A7}"/>
              </a:ext>
            </a:extLst>
          </p:cNvPr>
          <p:cNvSpPr txBox="1"/>
          <p:nvPr/>
        </p:nvSpPr>
        <p:spPr>
          <a:xfrm>
            <a:off x="5713412" y="99060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Violence Regions in New York Based on Model 1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FCE47-49E4-4D01-98DA-477E47CFBE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1974215"/>
            <a:ext cx="275209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EBC34-F0DB-433E-A7A1-3E628750EF71}"/>
              </a:ext>
            </a:extLst>
          </p:cNvPr>
          <p:cNvSpPr txBox="1"/>
          <p:nvPr/>
        </p:nvSpPr>
        <p:spPr>
          <a:xfrm>
            <a:off x="9294812" y="98167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Violence Regions in New York Based on Model 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69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Works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3884929" cy="4462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Model 3 was not provided Spatial Features</a:t>
            </a:r>
          </a:p>
          <a:p>
            <a:r>
              <a:rPr lang="en-US" dirty="0"/>
              <a:t>Violence Regions are predicted without Spatial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D9D18-84B1-4578-8F95-DA93392931A7}"/>
              </a:ext>
            </a:extLst>
          </p:cNvPr>
          <p:cNvSpPr txBox="1"/>
          <p:nvPr/>
        </p:nvSpPr>
        <p:spPr>
          <a:xfrm>
            <a:off x="7923212" y="1036935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Violence Regions in New York Based on Model 3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588598-8480-48D2-8B83-6421F9B0EF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34" y="1981200"/>
            <a:ext cx="268795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3884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Sex Crimes Dataset Results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34F3D-F5A8-47B7-84E7-B2F4313317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4962017"/>
            <a:ext cx="29654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C2882-029B-482F-8CB8-7B6F55F35B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83" y="647890"/>
            <a:ext cx="296608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017B2-0522-43B2-A892-32C6C05CA1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8" y="709485"/>
            <a:ext cx="2966085" cy="107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3D90E-4F0A-42EC-A3EB-D8A9593DC9C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153" y="1933448"/>
            <a:ext cx="272478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33AD86-A84B-4E16-836F-D13E26071A0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952498"/>
            <a:ext cx="28162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89612" y="5638292"/>
            <a:ext cx="633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Points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hown on Map of New York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0C499-D8EA-4C45-9590-ECAF7B571807}"/>
              </a:ext>
            </a:extLst>
          </p:cNvPr>
          <p:cNvSpPr txBox="1"/>
          <p:nvPr/>
        </p:nvSpPr>
        <p:spPr>
          <a:xfrm>
            <a:off x="6475412" y="158031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Clustering Shown with Ellipses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1DF1-A863-4188-9CFF-B90AD401A5C6}"/>
              </a:ext>
            </a:extLst>
          </p:cNvPr>
          <p:cNvSpPr txBox="1"/>
          <p:nvPr/>
        </p:nvSpPr>
        <p:spPr>
          <a:xfrm>
            <a:off x="1827212" y="6248400"/>
            <a:ext cx="22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AIC/BIC Scores </a:t>
            </a:r>
          </a:p>
        </p:txBody>
      </p:sp>
    </p:spTree>
    <p:extLst>
      <p:ext uri="{BB962C8B-B14F-4D97-AF65-F5344CB8AC3E}">
        <p14:creationId xmlns:p14="http://schemas.microsoft.com/office/powerpoint/2010/main" val="348312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3884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Sex Crimes Dataset Results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13412" y="685800"/>
            <a:ext cx="633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Shapes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dentify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egions in New York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B16134-C3EB-4B5E-BDDB-C67A782320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71" y="1770507"/>
            <a:ext cx="2790825" cy="3867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0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7825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Murder &amp; Non-Negligent Manslaughter Crimes Dataset Results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89612" y="5638292"/>
            <a:ext cx="633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Points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hown on Map of New York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0C499-D8EA-4C45-9590-ECAF7B571807}"/>
              </a:ext>
            </a:extLst>
          </p:cNvPr>
          <p:cNvSpPr txBox="1"/>
          <p:nvPr/>
        </p:nvSpPr>
        <p:spPr>
          <a:xfrm>
            <a:off x="6475412" y="158031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Clustering Shown with Ellipses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1DF1-A863-4188-9CFF-B90AD401A5C6}"/>
              </a:ext>
            </a:extLst>
          </p:cNvPr>
          <p:cNvSpPr txBox="1"/>
          <p:nvPr/>
        </p:nvSpPr>
        <p:spPr>
          <a:xfrm>
            <a:off x="1827212" y="6248400"/>
            <a:ext cx="22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AIC/BIC Scores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D69FB2-C016-459D-9F12-C0224AB95F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32" y="4996688"/>
            <a:ext cx="296799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DE59A9-22C0-4AF6-9141-0A758FCCC9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643128"/>
            <a:ext cx="2968625" cy="117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68FBF-8BF0-490B-A4A5-C88B2026A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15" y="533400"/>
            <a:ext cx="2969895" cy="136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BA2399-D6BC-47E0-B36C-007A5AE3DE4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39" y="1917002"/>
            <a:ext cx="324612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B32A28-85F9-48FA-B426-7BC52A9099F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484" y="1893570"/>
            <a:ext cx="315468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1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265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Murder &amp; Non-Negligent Manslaughter Crimes Dataset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13412" y="685800"/>
            <a:ext cx="633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Shapes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dentify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egions in New York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2B68AE-9658-44D3-908D-C4D0427CEB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1" y="1676400"/>
            <a:ext cx="282511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919534-2E35-4EDA-B7C7-E70CEBF47D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2825115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2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7825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Marijuana Related Crimes Dataset Results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89612" y="5638292"/>
            <a:ext cx="633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Points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hown on Map of New York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0C499-D8EA-4C45-9590-ECAF7B571807}"/>
              </a:ext>
            </a:extLst>
          </p:cNvPr>
          <p:cNvSpPr txBox="1"/>
          <p:nvPr/>
        </p:nvSpPr>
        <p:spPr>
          <a:xfrm>
            <a:off x="6475412" y="158031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Clustering Shown with Ellipses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1DF1-A863-4188-9CFF-B90AD401A5C6}"/>
              </a:ext>
            </a:extLst>
          </p:cNvPr>
          <p:cNvSpPr txBox="1"/>
          <p:nvPr/>
        </p:nvSpPr>
        <p:spPr>
          <a:xfrm>
            <a:off x="1827212" y="6248400"/>
            <a:ext cx="22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AIC/BIC Scores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671F98-BEE4-4B56-990D-D13958D010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2" y="4419600"/>
            <a:ext cx="2969895" cy="18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94DBD4-C224-4257-9268-A4B944B396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619696"/>
            <a:ext cx="2743200" cy="126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9EDCBF-8B7E-454A-A8B2-3C6C9A83247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596665"/>
            <a:ext cx="2603657" cy="129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835096-3A0A-41E9-A1EA-B49B9A70FF5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96" y="1932924"/>
            <a:ext cx="282511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9964B4-2AD5-4F55-932E-0B9B972F543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956808"/>
            <a:ext cx="2825115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9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265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Marijuana Crimes Dataset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13412" y="685800"/>
            <a:ext cx="633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Shapes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dentify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egions in New York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CBFB5-ECBC-4498-86F5-AB24ACF6EC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1704975"/>
            <a:ext cx="324612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F21A7-E7B1-4296-93DA-CF200DF31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704975"/>
            <a:ext cx="2825115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5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7825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Drug Sale Related Crimes Dataset Results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89612" y="5638292"/>
            <a:ext cx="633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Points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hown on Map of New York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0C499-D8EA-4C45-9590-ECAF7B571807}"/>
              </a:ext>
            </a:extLst>
          </p:cNvPr>
          <p:cNvSpPr txBox="1"/>
          <p:nvPr/>
        </p:nvSpPr>
        <p:spPr>
          <a:xfrm>
            <a:off x="6475412" y="158031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Clustering Shown with Ellipses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1DF1-A863-4188-9CFF-B90AD401A5C6}"/>
              </a:ext>
            </a:extLst>
          </p:cNvPr>
          <p:cNvSpPr txBox="1"/>
          <p:nvPr/>
        </p:nvSpPr>
        <p:spPr>
          <a:xfrm>
            <a:off x="1827212" y="6248400"/>
            <a:ext cx="22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AIC/BIC Scores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92CA3A-FC69-4FE3-8ED9-6D72D8D4B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92" y="4419600"/>
            <a:ext cx="2969895" cy="18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B6ADDC-CCE2-4063-B4A6-E360589B5B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91" y="619696"/>
            <a:ext cx="2723517" cy="12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4969A3-7DA3-4FE8-8D33-D9B186B54D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69" y="504051"/>
            <a:ext cx="2825116" cy="144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F56F22-F0E9-444F-BBE1-9921441B02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93" y="2038293"/>
            <a:ext cx="297116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3891F-7C23-4CF1-BA95-2F97F08A3F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38293"/>
            <a:ext cx="2743200" cy="3295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0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265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Drug Sale Related Crimes Dataset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13412" y="685800"/>
            <a:ext cx="633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Shapes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dentify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egions in New York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6DF76-0472-46B6-9086-301A146680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98" y="1895475"/>
            <a:ext cx="2969260" cy="40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309E6-3888-470A-8163-E782A91DE8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261" y="1890712"/>
            <a:ext cx="2969895" cy="4082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5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47825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Drug Related Crimes Dataset Results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89612" y="5638292"/>
            <a:ext cx="633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Points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hown on Map of New York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0C499-D8EA-4C45-9590-ECAF7B571807}"/>
              </a:ext>
            </a:extLst>
          </p:cNvPr>
          <p:cNvSpPr txBox="1"/>
          <p:nvPr/>
        </p:nvSpPr>
        <p:spPr>
          <a:xfrm>
            <a:off x="6475412" y="158031"/>
            <a:ext cx="611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Clustering Shown with Ellipses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D1DF1-A863-4188-9CFF-B90AD401A5C6}"/>
              </a:ext>
            </a:extLst>
          </p:cNvPr>
          <p:cNvSpPr txBox="1"/>
          <p:nvPr/>
        </p:nvSpPr>
        <p:spPr>
          <a:xfrm>
            <a:off x="1827212" y="6248400"/>
            <a:ext cx="220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AIC/BIC Scores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7FBE2C-756E-4C0D-9658-84EA11C7C1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4368368"/>
            <a:ext cx="2966085" cy="193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632303-F12E-4332-B732-519CF09761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375" y="573201"/>
            <a:ext cx="2966085" cy="14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FDD0D1-1C18-459C-95E9-BDE2E9745E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014537"/>
            <a:ext cx="2969895" cy="358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0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Scope of Project:</a:t>
            </a:r>
          </a:p>
          <a:p>
            <a:pPr lvl="1"/>
            <a:r>
              <a:rPr lang="en-US" dirty="0"/>
              <a:t>Study of crime data in New York city to identify crime regions</a:t>
            </a:r>
          </a:p>
          <a:p>
            <a:r>
              <a:rPr lang="en-US" dirty="0"/>
              <a:t>Context:</a:t>
            </a:r>
          </a:p>
          <a:p>
            <a:pPr lvl="1"/>
            <a:r>
              <a:rPr lang="en-US" dirty="0"/>
              <a:t>Cities release lot of data publicly</a:t>
            </a:r>
          </a:p>
          <a:p>
            <a:pPr lvl="1"/>
            <a:r>
              <a:rPr lang="en-US" dirty="0"/>
              <a:t>New York releases crime complaint datasets</a:t>
            </a:r>
          </a:p>
          <a:p>
            <a:pPr lvl="1"/>
            <a:r>
              <a:rPr lang="en-US" dirty="0"/>
              <a:t>Based on analysis of crime data, implement algorithms to find crime regions</a:t>
            </a:r>
          </a:p>
          <a:p>
            <a:pPr lvl="1"/>
            <a:r>
              <a:rPr lang="en-US" dirty="0"/>
              <a:t>Two algorithms implemented – supervised (classification) and unsupervised (clustering) using Gaussian mixture models (GMM)</a:t>
            </a:r>
          </a:p>
          <a:p>
            <a:pPr lvl="1"/>
            <a:r>
              <a:rPr lang="en-US" dirty="0"/>
              <a:t>For supervised algorithm, violence labels are heuristically created to be classified</a:t>
            </a:r>
          </a:p>
          <a:p>
            <a:pPr lvl="1"/>
            <a:r>
              <a:rPr lang="en-US" dirty="0"/>
              <a:t>For unsupervised algorithm, interesting patterns or types of data are used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4265929" cy="4462272"/>
          </a:xfrm>
        </p:spPr>
        <p:txBody>
          <a:bodyPr>
            <a:normAutofit/>
          </a:bodyPr>
          <a:lstStyle/>
          <a:p>
            <a:r>
              <a:rPr lang="en-US" dirty="0"/>
              <a:t>Unsupervised Learning Approach</a:t>
            </a:r>
          </a:p>
          <a:p>
            <a:pPr lvl="1"/>
            <a:r>
              <a:rPr lang="en-US" dirty="0"/>
              <a:t>GMM-based algorithm using interesting crime patterns</a:t>
            </a:r>
          </a:p>
          <a:p>
            <a:r>
              <a:rPr lang="en-US" dirty="0"/>
              <a:t>Drug Related Crimes Dataset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97142-D2FB-45A9-BCEB-D68EAF5946AD}"/>
              </a:ext>
            </a:extLst>
          </p:cNvPr>
          <p:cNvSpPr txBox="1"/>
          <p:nvPr/>
        </p:nvSpPr>
        <p:spPr>
          <a:xfrm>
            <a:off x="5713412" y="685800"/>
            <a:ext cx="633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Cluster Shapes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I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dentify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egions in New York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3D5B0-9D66-4265-872B-791408F817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52600"/>
            <a:ext cx="2969895" cy="384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9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10209529" cy="4462272"/>
          </a:xfrm>
        </p:spPr>
        <p:txBody>
          <a:bodyPr>
            <a:normAutofit/>
          </a:bodyPr>
          <a:lstStyle/>
          <a:p>
            <a:r>
              <a:rPr lang="en-US" dirty="0"/>
              <a:t>Crime region demarcation was performed with contrasting results from the two approaches</a:t>
            </a:r>
          </a:p>
          <a:p>
            <a:r>
              <a:rPr lang="en-US" dirty="0"/>
              <a:t>Supervised Learning GMM-based approach for classification of violence regions had mixed results</a:t>
            </a:r>
          </a:p>
          <a:p>
            <a:pPr lvl="1"/>
            <a:r>
              <a:rPr lang="en-US" dirty="0"/>
              <a:t>Low accuracies returned but spatial features were learned well</a:t>
            </a:r>
          </a:p>
          <a:p>
            <a:pPr lvl="1"/>
            <a:r>
              <a:rPr lang="en-US" dirty="0"/>
              <a:t>Shortcoming of model is how violence labels are determined</a:t>
            </a:r>
          </a:p>
          <a:p>
            <a:pPr lvl="2"/>
            <a:r>
              <a:rPr lang="en-US" dirty="0"/>
              <a:t>Spatial information was not tied to violence label determination</a:t>
            </a:r>
          </a:p>
          <a:p>
            <a:pPr lvl="2"/>
            <a:r>
              <a:rPr lang="en-US" dirty="0"/>
              <a:t>This could be considered for future research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10209529" cy="44622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Crime region demarcation was performed with contrasting results from the two approaches</a:t>
            </a:r>
          </a:p>
          <a:p>
            <a:r>
              <a:rPr lang="en-US" dirty="0"/>
              <a:t>Unsupervised Learning GMM-based approach for identifying regions of interesting crime patterns and types showed promise and reliable results</a:t>
            </a:r>
          </a:p>
          <a:p>
            <a:pPr lvl="1"/>
            <a:r>
              <a:rPr lang="en-US" dirty="0"/>
              <a:t>Exploration of data is required to find meaningful data to be analyzed through this algorithm</a:t>
            </a:r>
          </a:p>
          <a:p>
            <a:pPr lvl="2"/>
            <a:r>
              <a:rPr lang="en-US" dirty="0"/>
              <a:t>Endless possibilities of types of crimes that can be demarcated</a:t>
            </a:r>
          </a:p>
          <a:p>
            <a:pPr lvl="1"/>
            <a:r>
              <a:rPr lang="en-US" dirty="0"/>
              <a:t>Use of geolocation features to identify spatial clustering was successful in identifying hotspots of high frequency regions associated with certain types of crimes</a:t>
            </a:r>
          </a:p>
          <a:p>
            <a:pPr lvl="1"/>
            <a:r>
              <a:rPr lang="en-US" dirty="0"/>
              <a:t>This methodology can be applied to create useful visualization tools for public agencies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D94D81-783C-4B9F-8F28-4EA32B8FE0F0}"/>
              </a:ext>
            </a:extLst>
          </p:cNvPr>
          <p:cNvSpPr/>
          <p:nvPr/>
        </p:nvSpPr>
        <p:spPr>
          <a:xfrm>
            <a:off x="4519943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91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GMM Definition</a:t>
            </a:r>
          </a:p>
          <a:p>
            <a:pPr lvl="1"/>
            <a:r>
              <a:rPr lang="en-US" dirty="0"/>
              <a:t>Probabilistic model that assumes that all the data points in it are generated from a mixture of a finite number of Gaussian distributions with unknown parameters</a:t>
            </a:r>
          </a:p>
          <a:p>
            <a:r>
              <a:rPr lang="en-US" dirty="0" err="1"/>
              <a:t>Fiez</a:t>
            </a:r>
            <a:r>
              <a:rPr lang="en-US" dirty="0"/>
              <a:t> and Ratliff Case Study</a:t>
            </a:r>
          </a:p>
          <a:p>
            <a:pPr lvl="1"/>
            <a:r>
              <a:rPr lang="en-US" dirty="0"/>
              <a:t>Identify curbside parking demand using GMM clustering</a:t>
            </a:r>
          </a:p>
          <a:p>
            <a:r>
              <a:rPr lang="en-US" dirty="0"/>
              <a:t>Qi, Li, Wang, and Liu Study</a:t>
            </a:r>
          </a:p>
          <a:p>
            <a:pPr lvl="1"/>
            <a:r>
              <a:rPr lang="en-US" dirty="0"/>
              <a:t>Tri-layer circle memory based GMM created to enhance memory storage capabilities of systems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Fan, Huang, and </a:t>
            </a:r>
            <a:r>
              <a:rPr lang="en-US" dirty="0" err="1"/>
              <a:t>Diao</a:t>
            </a:r>
            <a:r>
              <a:rPr lang="en-US" dirty="0"/>
              <a:t> Study</a:t>
            </a:r>
          </a:p>
          <a:p>
            <a:pPr lvl="1"/>
            <a:r>
              <a:rPr lang="en-US" dirty="0"/>
              <a:t>Using GMM-based Kalman filters to provide parameter selections with better accuracy for dynamic machine learning models</a:t>
            </a:r>
          </a:p>
          <a:p>
            <a:r>
              <a:rPr lang="en-US" dirty="0"/>
              <a:t>Hsu, Lian, and Huang</a:t>
            </a:r>
          </a:p>
          <a:p>
            <a:pPr lvl="1"/>
            <a:r>
              <a:rPr lang="en-US" dirty="0"/>
              <a:t>Identify characteristics in highway traffic dynamics using hierarchical GMM in combination with traffic phase-transition analysis</a:t>
            </a:r>
          </a:p>
          <a:p>
            <a:r>
              <a:rPr lang="en-US" dirty="0"/>
              <a:t>Yu, Yang, and Chan</a:t>
            </a:r>
          </a:p>
          <a:p>
            <a:pPr lvl="1"/>
            <a:r>
              <a:rPr lang="en-US" dirty="0"/>
              <a:t>Simplifying GMM by reducing number of mixture components accomplished by maximizing lower bound of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35633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Subramani, </a:t>
            </a:r>
            <a:r>
              <a:rPr lang="en-US" dirty="0" err="1"/>
              <a:t>Michalska</a:t>
            </a:r>
            <a:r>
              <a:rPr lang="en-US" dirty="0"/>
              <a:t>, Wang, Du, Zhang, and Shakeel</a:t>
            </a:r>
          </a:p>
          <a:p>
            <a:pPr lvl="1"/>
            <a:r>
              <a:rPr lang="en-US" dirty="0"/>
              <a:t>Multi-class identification of domestic violence using social media and deep learning (CNN, RNN, LSTM,GRU, Bi-LSTM)</a:t>
            </a:r>
          </a:p>
          <a:p>
            <a:r>
              <a:rPr lang="en-US" dirty="0"/>
              <a:t>Ramzan, Abid, Khan, Awan, Ismail, Ilyas, Mahmood</a:t>
            </a:r>
          </a:p>
          <a:p>
            <a:pPr lvl="1"/>
            <a:r>
              <a:rPr lang="en-US" dirty="0"/>
              <a:t>Critical review of techniques and methods used for identifying violence</a:t>
            </a:r>
          </a:p>
          <a:p>
            <a:pPr lvl="1"/>
            <a:r>
              <a:rPr lang="en-US" dirty="0"/>
              <a:t>Quality of datasets limits quality of analysis key takeaway</a:t>
            </a:r>
          </a:p>
        </p:txBody>
      </p:sp>
    </p:spTree>
    <p:extLst>
      <p:ext uri="{BB962C8B-B14F-4D97-AF65-F5344CB8AC3E}">
        <p14:creationId xmlns:p14="http://schemas.microsoft.com/office/powerpoint/2010/main" val="141880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Dataset: New York Police Department Complaint Map for 2019</a:t>
            </a:r>
          </a:p>
          <a:p>
            <a:r>
              <a:rPr lang="en-US" dirty="0"/>
              <a:t>Source: New York City’s Open Data Portal</a:t>
            </a:r>
          </a:p>
          <a:p>
            <a:r>
              <a:rPr lang="en-US" dirty="0"/>
              <a:t>Size: 461,711 Records, 24 Attributes</a:t>
            </a:r>
          </a:p>
          <a:p>
            <a:r>
              <a:rPr lang="en-US" dirty="0"/>
              <a:t>Attribute Types</a:t>
            </a:r>
          </a:p>
          <a:p>
            <a:pPr lvl="1"/>
            <a:r>
              <a:rPr lang="en-US" dirty="0"/>
              <a:t>Start and end date and time of complaint</a:t>
            </a:r>
          </a:p>
          <a:p>
            <a:pPr lvl="1"/>
            <a:r>
              <a:rPr lang="en-US" dirty="0"/>
              <a:t>Type of crime (various granularities) with descriptions</a:t>
            </a:r>
          </a:p>
          <a:p>
            <a:pPr lvl="1"/>
            <a:r>
              <a:rPr lang="en-US" dirty="0"/>
              <a:t>Precise geolocation data (coordinates)</a:t>
            </a:r>
          </a:p>
          <a:p>
            <a:pPr lvl="1"/>
            <a:r>
              <a:rPr lang="en-US" dirty="0"/>
              <a:t>General location data (boroughs, address precinct code, etc.)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925F0-1F9A-47C2-85B5-C1BBABF25B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05000"/>
            <a:ext cx="2971165" cy="367411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96A3E-D743-44B3-9DBF-95B830FA2D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498600"/>
            <a:ext cx="28194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3C9B50-28BF-4DD1-9652-059D744CDB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4098470"/>
            <a:ext cx="2743200" cy="237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42D1A-1FDB-43C1-8EC7-D8DBDF217D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1812" y="2133600"/>
            <a:ext cx="2971165" cy="4173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4471E-61BE-45EC-B118-53424C519DDA}"/>
              </a:ext>
            </a:extLst>
          </p:cNvPr>
          <p:cNvSpPr txBox="1"/>
          <p:nvPr/>
        </p:nvSpPr>
        <p:spPr>
          <a:xfrm>
            <a:off x="7877651" y="1409413"/>
            <a:ext cx="3695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New York City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rime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eports by Precinct </a:t>
            </a:r>
            <a:r>
              <a:rPr lang="en-US" sz="1600" b="1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ode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0FF05-5206-4465-9787-7A0CFC5E4932}"/>
              </a:ext>
            </a:extLst>
          </p:cNvPr>
          <p:cNvSpPr txBox="1"/>
          <p:nvPr/>
        </p:nvSpPr>
        <p:spPr>
          <a:xfrm>
            <a:off x="4875212" y="886618"/>
            <a:ext cx="2552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Crime Frequency by Law Category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85F32-2CBD-4CE1-B6A4-1DFD63EDAD8B}"/>
              </a:ext>
            </a:extLst>
          </p:cNvPr>
          <p:cNvSpPr txBox="1"/>
          <p:nvPr/>
        </p:nvSpPr>
        <p:spPr>
          <a:xfrm>
            <a:off x="4418012" y="6414086"/>
            <a:ext cx="3161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Top 10 Crimes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56CBD-8D59-461C-BE9D-301599AA54E4}"/>
              </a:ext>
            </a:extLst>
          </p:cNvPr>
          <p:cNvSpPr txBox="1"/>
          <p:nvPr/>
        </p:nvSpPr>
        <p:spPr>
          <a:xfrm>
            <a:off x="1217612" y="5663625"/>
            <a:ext cx="2552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List of Attributes in Dataset</a:t>
            </a:r>
          </a:p>
        </p:txBody>
      </p:sp>
    </p:spTree>
    <p:extLst>
      <p:ext uri="{BB962C8B-B14F-4D97-AF65-F5344CB8AC3E}">
        <p14:creationId xmlns:p14="http://schemas.microsoft.com/office/powerpoint/2010/main" val="6923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799329" cy="4462272"/>
          </a:xfrm>
        </p:spPr>
        <p:txBody>
          <a:bodyPr>
            <a:normAutofit fontScale="92500"/>
          </a:bodyPr>
          <a:lstStyle/>
          <a:p>
            <a:r>
              <a:rPr lang="en-US" dirty="0"/>
              <a:t>Supervised Learning Approach</a:t>
            </a:r>
          </a:p>
          <a:p>
            <a:pPr lvl="1"/>
            <a:r>
              <a:rPr lang="en-US" dirty="0"/>
              <a:t>GMM-based algorithm predicts class of violence</a:t>
            </a:r>
          </a:p>
          <a:p>
            <a:r>
              <a:rPr lang="en-US" dirty="0"/>
              <a:t>STEP I: Violence Class Determination</a:t>
            </a:r>
          </a:p>
          <a:p>
            <a:pPr lvl="1"/>
            <a:r>
              <a:rPr lang="en-US" dirty="0"/>
              <a:t>Heuristic method using Offense Descriptions to classify</a:t>
            </a:r>
          </a:p>
          <a:p>
            <a:pPr lvl="1"/>
            <a:r>
              <a:rPr lang="en-US" dirty="0"/>
              <a:t>2 sets of violence identified</a:t>
            </a:r>
          </a:p>
          <a:p>
            <a:pPr lvl="2"/>
            <a:r>
              <a:rPr lang="en-US" dirty="0"/>
              <a:t>Binary (High/Low Violence)</a:t>
            </a:r>
          </a:p>
          <a:p>
            <a:pPr lvl="2"/>
            <a:r>
              <a:rPr lang="en-US" dirty="0"/>
              <a:t>Multi-class (No/Low/Low-Med/Med/Med-High/High Violence)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30401-28FA-4598-B1EB-22CD5796A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447800"/>
            <a:ext cx="3023235" cy="300609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378F7-3A80-4507-A6C9-3FD7481DA4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395095"/>
            <a:ext cx="2968625" cy="32004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BF37D3-7B96-4763-9FFF-083363376914}"/>
              </a:ext>
            </a:extLst>
          </p:cNvPr>
          <p:cNvSpPr txBox="1"/>
          <p:nvPr/>
        </p:nvSpPr>
        <p:spPr>
          <a:xfrm>
            <a:off x="9902984" y="4752339"/>
            <a:ext cx="1676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Set II class labels based on offense description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6CA09-2D0A-44B5-B885-AFCFB41FC434}"/>
              </a:ext>
            </a:extLst>
          </p:cNvPr>
          <p:cNvSpPr txBox="1"/>
          <p:nvPr/>
        </p:nvSpPr>
        <p:spPr>
          <a:xfrm>
            <a:off x="7085012" y="4771707"/>
            <a:ext cx="1676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Set I class labels based on offense description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145</TotalTime>
  <Words>1520</Words>
  <Application>Microsoft Office PowerPoint</Application>
  <PresentationFormat>Custom</PresentationFormat>
  <Paragraphs>296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Tech 16x9</vt:lpstr>
      <vt:lpstr>Demarcating Crime Regions in Urban Areas using Gaussian Mixture Models</vt:lpstr>
      <vt:lpstr>Agenda</vt:lpstr>
      <vt:lpstr>Introduction</vt:lpstr>
      <vt:lpstr>Related Works</vt:lpstr>
      <vt:lpstr>Related Works</vt:lpstr>
      <vt:lpstr>Related Works</vt:lpstr>
      <vt:lpstr>Data Description</vt:lpstr>
      <vt:lpstr>Data Description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Demarcating Crime Regions in Urban Areas using Gaussian Mixture Models</dc:title>
  <dc:creator>Japneet</dc:creator>
  <cp:lastModifiedBy>Japneet</cp:lastModifiedBy>
  <cp:revision>42</cp:revision>
  <dcterms:created xsi:type="dcterms:W3CDTF">2020-12-02T01:59:06Z</dcterms:created>
  <dcterms:modified xsi:type="dcterms:W3CDTF">2020-12-02T05:38:09Z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